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70" r:id="rId8"/>
    <p:sldId id="262" r:id="rId9"/>
    <p:sldId id="263" r:id="rId10"/>
    <p:sldId id="271" r:id="rId11"/>
    <p:sldId id="264" r:id="rId12"/>
    <p:sldId id="266" r:id="rId13"/>
    <p:sldId id="265" r:id="rId14"/>
    <p:sldId id="267" r:id="rId15"/>
    <p:sldId id="268" r:id="rId16"/>
    <p:sldId id="274" r:id="rId17"/>
    <p:sldId id="273" r:id="rId18"/>
    <p:sldId id="272" r:id="rId19"/>
    <p:sldId id="269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13F0033-FA36-4605-813F-E10B38AB9980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B5085C-3130-4C83-8F01-BF64B2478797}" type="datetimeFigureOut">
              <a:rPr lang="pt-BR" smtClean="0"/>
              <a:t>08/09/2022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12745"/>
            <a:ext cx="5904656" cy="29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031B5-9408-0F4D-95CC-F1E3AF9F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Amadurecimento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5A45D6A-371B-8958-DE7D-C4C65A1A23C1}"/>
              </a:ext>
            </a:extLst>
          </p:cNvPr>
          <p:cNvSpPr txBox="1">
            <a:spLocks/>
          </p:cNvSpPr>
          <p:nvPr/>
        </p:nvSpPr>
        <p:spPr>
          <a:xfrm>
            <a:off x="899592" y="1412776"/>
            <a:ext cx="7056784" cy="15416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700" dirty="0"/>
              <a:t>Inicialmente apenas Diretoria Assessoria de comunicação e Secretária;</a:t>
            </a:r>
          </a:p>
          <a:p>
            <a:pPr algn="just"/>
            <a:r>
              <a:rPr lang="pt-BR" sz="1700" dirty="0"/>
              <a:t>Depois vieram assessorias de imprensa e sistemas de controle (</a:t>
            </a:r>
            <a:r>
              <a:rPr lang="pt-BR" sz="1700" dirty="0" err="1"/>
              <a:t>Sympla</a:t>
            </a:r>
            <a:r>
              <a:rPr lang="pt-BR" sz="1700" dirty="0"/>
              <a:t>); </a:t>
            </a:r>
          </a:p>
          <a:p>
            <a:pPr algn="just"/>
            <a:r>
              <a:rPr lang="pt-BR" sz="1700" dirty="0"/>
              <a:t>Pesquisa de assuntos atuais e coletados junto aos associados;</a:t>
            </a:r>
          </a:p>
          <a:p>
            <a:pPr algn="just"/>
            <a:r>
              <a:rPr lang="pt-BR" sz="1700" dirty="0"/>
              <a:t>Busca por palestrantes cada vez mais gabaritados;</a:t>
            </a:r>
          </a:p>
          <a:p>
            <a:pPr algn="just"/>
            <a:r>
              <a:rPr lang="pt-BR" sz="1700" dirty="0"/>
              <a:t>Quantidade de dias e mês do evento;</a:t>
            </a:r>
          </a:p>
          <a:p>
            <a:pPr algn="just"/>
            <a:r>
              <a:rPr lang="pt-BR" sz="1700" dirty="0"/>
              <a:t>Cobrar ou não pelo evento? ( Combo ) </a:t>
            </a:r>
          </a:p>
          <a:p>
            <a:pPr algn="just"/>
            <a:endParaRPr lang="pt-BR" sz="1700" dirty="0"/>
          </a:p>
          <a:p>
            <a:pPr algn="just"/>
            <a:r>
              <a:rPr lang="pt-BR" sz="1700" dirty="0"/>
              <a:t>Formas de Divulgação </a:t>
            </a:r>
          </a:p>
          <a:p>
            <a:pPr marL="457200" indent="-342900" algn="just">
              <a:buFont typeface="+mj-lt"/>
              <a:buAutoNum type="arabicPeriod"/>
            </a:pPr>
            <a:r>
              <a:rPr lang="pt-BR" sz="1700" dirty="0"/>
              <a:t>Universidades</a:t>
            </a:r>
          </a:p>
          <a:p>
            <a:pPr marL="457200" indent="-342900" algn="just">
              <a:buFont typeface="+mj-lt"/>
              <a:buAutoNum type="arabicPeriod"/>
            </a:pPr>
            <a:r>
              <a:rPr lang="pt-BR" sz="1700" dirty="0"/>
              <a:t>Outras associações afins</a:t>
            </a:r>
          </a:p>
          <a:p>
            <a:pPr marL="457200" indent="-342900" algn="just">
              <a:buFont typeface="+mj-lt"/>
              <a:buAutoNum type="arabicPeriod"/>
            </a:pPr>
            <a:r>
              <a:rPr lang="pt-BR" sz="1700" dirty="0"/>
              <a:t>Entidades de classe parceiras</a:t>
            </a:r>
          </a:p>
          <a:p>
            <a:pPr marL="457200" indent="-342900" algn="just">
              <a:buFont typeface="+mj-lt"/>
              <a:buAutoNum type="arabicPeriod"/>
            </a:pPr>
            <a:r>
              <a:rPr lang="pt-BR" sz="1700" dirty="0"/>
              <a:t>Mídias sociais</a:t>
            </a:r>
          </a:p>
          <a:p>
            <a:pPr marL="457200" indent="-342900" algn="just">
              <a:buFont typeface="+mj-lt"/>
              <a:buAutoNum type="arabicPeriod"/>
            </a:pPr>
            <a:r>
              <a:rPr lang="pt-BR" sz="1700" dirty="0"/>
              <a:t>“influencers”</a:t>
            </a:r>
          </a:p>
          <a:p>
            <a:pPr algn="just"/>
            <a:endParaRPr lang="pt-BR" sz="1700" dirty="0"/>
          </a:p>
          <a:p>
            <a:pPr marL="114300" indent="0" algn="just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6140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68" y="278207"/>
            <a:ext cx="8461900" cy="769965"/>
          </a:xfrm>
        </p:spPr>
        <p:txBody>
          <a:bodyPr/>
          <a:lstStyle/>
          <a:p>
            <a:pPr algn="ctr"/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V Congresso Estadual AEARV – 2022</a:t>
            </a:r>
            <a:br>
              <a:rPr lang="pt-BR" sz="4800" dirty="0">
                <a:latin typeface="Century Schoolbook" pitchFamily="18" charset="0"/>
              </a:rPr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48172"/>
            <a:ext cx="5544616" cy="55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4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6948"/>
            <a:ext cx="8460432" cy="1143000"/>
          </a:xfrm>
        </p:spPr>
        <p:txBody>
          <a:bodyPr/>
          <a:lstStyle/>
          <a:p>
            <a:pPr algn="ctr"/>
            <a:r>
              <a:rPr lang="pt-BR" sz="4000" dirty="0"/>
              <a:t>Organização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1312614"/>
            <a:ext cx="51462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Comissão do Congresso: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Presidente do V congresso: Arq. Eliane </a:t>
            </a:r>
            <a:r>
              <a:rPr lang="pt-BR" dirty="0" err="1"/>
              <a:t>Bigolin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Assessória de imprensa: Andreia Lara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Assessória de  Comunicação: Leila </a:t>
            </a:r>
            <a:r>
              <a:rPr lang="pt-BR" dirty="0" err="1"/>
              <a:t>Pompermayer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Administrativo:  </a:t>
            </a:r>
            <a:r>
              <a:rPr lang="pt-BR" dirty="0" err="1"/>
              <a:t>Millena</a:t>
            </a:r>
            <a:r>
              <a:rPr lang="pt-BR" dirty="0"/>
              <a:t> Almeida e Rejane </a:t>
            </a:r>
            <a:r>
              <a:rPr lang="pt-BR" dirty="0" err="1"/>
              <a:t>Paludo</a:t>
            </a:r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92" y="3212976"/>
            <a:ext cx="4651784" cy="30963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342900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Desafios: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Volta da pandemia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Busca por apoiadores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Contato palestrantes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Gerir tempo e equipe </a:t>
            </a:r>
          </a:p>
        </p:txBody>
      </p:sp>
    </p:spTree>
    <p:extLst>
      <p:ext uri="{BB962C8B-B14F-4D97-AF65-F5344CB8AC3E}">
        <p14:creationId xmlns:p14="http://schemas.microsoft.com/office/powerpoint/2010/main" val="213097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460432" cy="1143000"/>
          </a:xfrm>
        </p:spPr>
        <p:txBody>
          <a:bodyPr/>
          <a:lstStyle/>
          <a:p>
            <a:pPr algn="ctr"/>
            <a:r>
              <a:rPr lang="pt-BR" sz="3200" dirty="0"/>
              <a:t>Patrocinadores e Apoiadores 2022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70671"/>
            <a:ext cx="4355144" cy="42891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90142" y="1268760"/>
            <a:ext cx="221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Categorias:</a:t>
            </a:r>
          </a:p>
          <a:p>
            <a:r>
              <a:rPr lang="pt-BR" dirty="0"/>
              <a:t>Categoria Master</a:t>
            </a:r>
          </a:p>
          <a:p>
            <a:r>
              <a:rPr lang="pt-BR" dirty="0"/>
              <a:t>Categoria Ouro</a:t>
            </a:r>
          </a:p>
          <a:p>
            <a:r>
              <a:rPr lang="pt-BR" dirty="0"/>
              <a:t>Categoria Prata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2610361"/>
            <a:ext cx="3442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Patrocinadores:</a:t>
            </a:r>
            <a:endParaRPr lang="pt-BR" dirty="0"/>
          </a:p>
          <a:p>
            <a:r>
              <a:rPr lang="pt-BR" dirty="0"/>
              <a:t>CREA: 40.000,00</a:t>
            </a:r>
          </a:p>
          <a:p>
            <a:r>
              <a:rPr lang="pt-BR" dirty="0"/>
              <a:t>CONFEA: 30.150,00</a:t>
            </a:r>
          </a:p>
          <a:p>
            <a:r>
              <a:rPr lang="pt-BR" dirty="0"/>
              <a:t>MUTUA: 10.000,00</a:t>
            </a:r>
          </a:p>
          <a:p>
            <a:r>
              <a:rPr lang="pt-BR" b="1" dirty="0"/>
              <a:t>Demais empresas:</a:t>
            </a:r>
          </a:p>
          <a:p>
            <a:r>
              <a:rPr lang="pt-BR" dirty="0"/>
              <a:t>91.000,00 </a:t>
            </a:r>
          </a:p>
          <a:p>
            <a:r>
              <a:rPr lang="pt-BR" b="1" dirty="0"/>
              <a:t>Ingressos:</a:t>
            </a:r>
          </a:p>
          <a:p>
            <a:r>
              <a:rPr lang="pt-BR" dirty="0"/>
              <a:t>14.000,00</a:t>
            </a:r>
          </a:p>
          <a:p>
            <a:endParaRPr lang="pt-BR" dirty="0"/>
          </a:p>
          <a:p>
            <a:r>
              <a:rPr lang="pt-BR" b="1" dirty="0"/>
              <a:t>Valores gastos: </a:t>
            </a:r>
          </a:p>
          <a:p>
            <a:r>
              <a:rPr lang="pt-BR" dirty="0"/>
              <a:t>Em torno de 87.00,00 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03064" y="5698858"/>
            <a:ext cx="39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Participantes: </a:t>
            </a:r>
            <a:r>
              <a:rPr lang="pt-BR" dirty="0"/>
              <a:t>Aproximadamente de 320</a:t>
            </a:r>
          </a:p>
        </p:txBody>
      </p:sp>
    </p:spTree>
    <p:extLst>
      <p:ext uri="{BB962C8B-B14F-4D97-AF65-F5344CB8AC3E}">
        <p14:creationId xmlns:p14="http://schemas.microsoft.com/office/powerpoint/2010/main" val="395635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1866"/>
            <a:ext cx="3680671" cy="55244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11866"/>
            <a:ext cx="3711714" cy="55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698090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3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A4C6DB9-0356-B99D-EB79-FA8F4D56B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7"/>
          <a:stretch/>
        </p:blipFill>
        <p:spPr>
          <a:xfrm>
            <a:off x="835661" y="620688"/>
            <a:ext cx="697282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6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D9F77CC-EA0F-214C-15CD-99EFAEA40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1" y="615619"/>
            <a:ext cx="697282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47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5DBCD64-E1C9-5D11-E129-86BA8D676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/>
          <a:stretch/>
        </p:blipFill>
        <p:spPr>
          <a:xfrm>
            <a:off x="835661" y="615619"/>
            <a:ext cx="697282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7D0A96-272A-660E-05EB-9A9287597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1" y="966208"/>
            <a:ext cx="7060165" cy="46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143000"/>
          </a:xfrm>
        </p:spPr>
        <p:txBody>
          <a:bodyPr/>
          <a:lstStyle/>
          <a:p>
            <a:pPr algn="ctr"/>
            <a:r>
              <a:rPr lang="pt-BR" sz="4000" dirty="0">
                <a:solidFill>
                  <a:schemeClr val="tx2">
                    <a:lumMod val="75000"/>
                  </a:schemeClr>
                </a:solidFill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7848872" cy="439248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Fundada em 23 de setembro de 1978 (44 anos de atuação)</a:t>
            </a:r>
          </a:p>
          <a:p>
            <a:pPr algn="just"/>
            <a:r>
              <a:rPr lang="pt-BR" dirty="0"/>
              <a:t> Entidade Mista, englobando arquitetos e várias áreas das engenharias, principalmente a Civil, por proximidade nas atividades;</a:t>
            </a:r>
          </a:p>
          <a:p>
            <a:pPr algn="just"/>
            <a:r>
              <a:rPr lang="pt-BR" dirty="0"/>
              <a:t> Com sede em Bento Gonçalves, abrange mais 20 Municípios:</a:t>
            </a:r>
          </a:p>
          <a:p>
            <a:pPr marL="114300" indent="0" algn="just">
              <a:buNone/>
            </a:pPr>
            <a:r>
              <a:rPr lang="pt-BR" sz="2000" dirty="0"/>
              <a:t>Garibaldi, Carlos Barbosa, Veranópolis e Nova Prata, André da Rocha, Boa Vista do Sul, Coronel Pilar, </a:t>
            </a:r>
            <a:r>
              <a:rPr lang="pt-BR" sz="2000" dirty="0" err="1"/>
              <a:t>Cotiporã</a:t>
            </a:r>
            <a:r>
              <a:rPr lang="pt-BR" sz="2000" dirty="0"/>
              <a:t>, Dois Lajeados, Fagundes Varela, Guaporé, Monte Belo do Sul, Nova </a:t>
            </a:r>
            <a:r>
              <a:rPr lang="pt-BR" sz="2000" dirty="0" err="1"/>
              <a:t>Bassano</a:t>
            </a:r>
            <a:r>
              <a:rPr lang="pt-BR" sz="2000" dirty="0"/>
              <a:t>, Protásio Alves, São Valentim do Sul, Serafina Corrêa, Santa Tereza, União da Serra, Vila Flores e Vista Alegre do Prata.</a:t>
            </a:r>
          </a:p>
          <a:p>
            <a:pPr algn="just"/>
            <a:r>
              <a:rPr lang="pt-BR" sz="2000" dirty="0"/>
              <a:t>Participa efetivamente na elaboração e manutenção de conselhos municipais </a:t>
            </a:r>
          </a:p>
        </p:txBody>
      </p:sp>
    </p:spTree>
    <p:extLst>
      <p:ext uri="{BB962C8B-B14F-4D97-AF65-F5344CB8AC3E}">
        <p14:creationId xmlns:p14="http://schemas.microsoft.com/office/powerpoint/2010/main" val="421058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02485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2">
                    <a:lumMod val="75000"/>
                  </a:schemeClr>
                </a:solidFill>
              </a:rPr>
              <a:t>Cadeiras nos conselhos municipais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124744"/>
            <a:ext cx="7056784" cy="4896544"/>
          </a:xfrm>
        </p:spPr>
        <p:txBody>
          <a:bodyPr>
            <a:noAutofit/>
          </a:bodyPr>
          <a:lstStyle/>
          <a:p>
            <a:pPr algn="just"/>
            <a:r>
              <a:rPr lang="pt-BR" sz="1700" dirty="0"/>
              <a:t>Câmara de Arquitetura do CREA-RS</a:t>
            </a:r>
          </a:p>
          <a:p>
            <a:pPr algn="just"/>
            <a:r>
              <a:rPr lang="pt-BR" sz="1700" dirty="0"/>
              <a:t>Contran - Conselho Municipal de Trânsito</a:t>
            </a:r>
          </a:p>
          <a:p>
            <a:pPr algn="just"/>
            <a:r>
              <a:rPr lang="pt-BR" sz="1700" dirty="0"/>
              <a:t>Conselho Municipal de Habitação</a:t>
            </a:r>
          </a:p>
          <a:p>
            <a:pPr algn="just"/>
            <a:r>
              <a:rPr lang="pt-BR" sz="1700" dirty="0" err="1"/>
              <a:t>Condema</a:t>
            </a:r>
            <a:r>
              <a:rPr lang="pt-BR" sz="1700" dirty="0"/>
              <a:t>- Conselho Municipal de Defesa ao Meio Ambiente</a:t>
            </a:r>
          </a:p>
          <a:p>
            <a:pPr algn="just"/>
            <a:r>
              <a:rPr lang="pt-BR" sz="1700" dirty="0" err="1"/>
              <a:t>Complan</a:t>
            </a:r>
            <a:r>
              <a:rPr lang="pt-BR" sz="1700" dirty="0"/>
              <a:t> - Conselho Municipal de Planejamento</a:t>
            </a:r>
          </a:p>
          <a:p>
            <a:pPr algn="just"/>
            <a:r>
              <a:rPr lang="pt-BR" sz="1700" dirty="0" err="1"/>
              <a:t>Comudef</a:t>
            </a:r>
            <a:r>
              <a:rPr lang="pt-BR" sz="1700" dirty="0"/>
              <a:t> = Conselho Municipal dos Direitos da Pessoa com Deficiência</a:t>
            </a:r>
          </a:p>
          <a:p>
            <a:pPr algn="just"/>
            <a:r>
              <a:rPr lang="pt-BR" sz="1700" dirty="0"/>
              <a:t>Conselho Municipal do Patrimônio Histórico Cultural</a:t>
            </a:r>
          </a:p>
          <a:p>
            <a:pPr algn="just"/>
            <a:r>
              <a:rPr lang="pt-BR" sz="1700" dirty="0"/>
              <a:t>AJE - Associação dos Jovens Empresários</a:t>
            </a:r>
          </a:p>
          <a:p>
            <a:pPr algn="just"/>
            <a:r>
              <a:rPr lang="pt-BR" sz="1700" dirty="0"/>
              <a:t>CIC - Centro da Indústria e Comércio</a:t>
            </a:r>
          </a:p>
          <a:p>
            <a:pPr algn="just"/>
            <a:r>
              <a:rPr lang="pt-BR" sz="1700" dirty="0"/>
              <a:t>Fórum das Entidades por Bento Gonçalves</a:t>
            </a:r>
          </a:p>
          <a:p>
            <a:pPr algn="just"/>
            <a:r>
              <a:rPr lang="pt-BR" sz="1700" dirty="0"/>
              <a:t>Comissão do Planejamento Estratégico do Município de Bento Gonçalves</a:t>
            </a:r>
          </a:p>
          <a:p>
            <a:pPr algn="just"/>
            <a:r>
              <a:rPr lang="pt-BR" sz="1700" dirty="0"/>
              <a:t>Comissão 3ª Conferência Municipal das Cidades</a:t>
            </a:r>
          </a:p>
          <a:p>
            <a:pPr algn="just"/>
            <a:r>
              <a:rPr lang="pt-BR" sz="1700" dirty="0" err="1"/>
              <a:t>Condeur</a:t>
            </a:r>
            <a:r>
              <a:rPr lang="pt-BR" sz="1700" dirty="0"/>
              <a:t> - Conselho Municipal de Desenvolvimento Urbano (Garibaldi)</a:t>
            </a:r>
          </a:p>
          <a:p>
            <a:pPr algn="just"/>
            <a:r>
              <a:rPr lang="pt-BR" sz="1700" dirty="0"/>
              <a:t>Fórum de Politicas Públicas</a:t>
            </a:r>
          </a:p>
          <a:p>
            <a:pPr algn="just"/>
            <a:r>
              <a:rPr lang="pt-BR" sz="1700" dirty="0"/>
              <a:t>Conselho Municipal de Urbanismo e Ambiente (Carlos Barbosa)</a:t>
            </a:r>
          </a:p>
          <a:p>
            <a:pPr algn="just"/>
            <a:r>
              <a:rPr lang="pt-BR" sz="1700" dirty="0"/>
              <a:t>Grupo de Trabalho de Mobilidade e Mobiliário Urbano</a:t>
            </a:r>
          </a:p>
          <a:p>
            <a:pPr algn="just"/>
            <a:r>
              <a:rPr lang="pt-BR" sz="1700" dirty="0"/>
              <a:t>Conselho Municipal de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201953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7624" y="1628800"/>
            <a:ext cx="63367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MISSÃO</a:t>
            </a:r>
            <a:br>
              <a:rPr lang="pt-BR" sz="2400" b="1" dirty="0"/>
            </a:br>
            <a:r>
              <a:rPr lang="pt-BR" sz="2400" dirty="0"/>
              <a:t>Cocriando ideais, promovendo a evolução profissional e o seu fortalecimento na sociedade.</a:t>
            </a:r>
            <a:r>
              <a:rPr lang="pt-BR" sz="2400" b="1" dirty="0"/>
              <a:t> </a:t>
            </a:r>
            <a:endParaRPr lang="pt-BR" sz="2400" dirty="0"/>
          </a:p>
          <a:p>
            <a:pPr fontAlgn="base"/>
            <a:endParaRPr lang="pt-BR" b="1" dirty="0"/>
          </a:p>
          <a:p>
            <a:pPr fontAlgn="base"/>
            <a:endParaRPr lang="pt-BR" b="1" dirty="0"/>
          </a:p>
          <a:p>
            <a:pPr fontAlgn="base"/>
            <a:endParaRPr lang="pt-BR" b="1" dirty="0"/>
          </a:p>
          <a:p>
            <a:pPr fontAlgn="base"/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VISÃO</a:t>
            </a:r>
            <a:br>
              <a:rPr lang="pt-BR" sz="2400" b="1" dirty="0"/>
            </a:br>
            <a:r>
              <a:rPr lang="pt-BR" sz="2400" dirty="0"/>
              <a:t>Ser reconhecida como entidade atuante e inovadora.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87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 rot="-60000">
            <a:off x="6080125" y="2139950"/>
            <a:ext cx="3063875" cy="1500188"/>
          </a:xfrm>
        </p:spPr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4" y="1124743"/>
            <a:ext cx="3779913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1700" b="1" dirty="0"/>
              <a:t>Presidente</a:t>
            </a:r>
            <a:r>
              <a:rPr lang="pt-BR" sz="1700" i="1" dirty="0"/>
              <a:t>: </a:t>
            </a:r>
            <a:r>
              <a:rPr lang="pt-BR" sz="1700" dirty="0"/>
              <a:t>Arq. e Urb. Roberson Da Fré</a:t>
            </a:r>
          </a:p>
          <a:p>
            <a:pPr fontAlgn="base"/>
            <a:r>
              <a:rPr lang="pt-BR" sz="1700" b="1" dirty="0"/>
              <a:t>Vice-presidente</a:t>
            </a:r>
            <a:r>
              <a:rPr lang="pt-BR" sz="1700" dirty="0"/>
              <a:t>: Eng. </a:t>
            </a:r>
            <a:r>
              <a:rPr lang="pt-BR" sz="1700" dirty="0" err="1"/>
              <a:t>Civi</a:t>
            </a:r>
            <a:r>
              <a:rPr lang="pt-BR" sz="1700" dirty="0"/>
              <a:t> Vinicius Juliano </a:t>
            </a:r>
            <a:r>
              <a:rPr lang="pt-BR" sz="1700" dirty="0" err="1"/>
              <a:t>Possamai</a:t>
            </a:r>
            <a:endParaRPr lang="pt-BR" sz="1700" dirty="0"/>
          </a:p>
          <a:p>
            <a:pPr fontAlgn="base"/>
            <a:r>
              <a:rPr lang="pt-BR" sz="1700" b="1" dirty="0"/>
              <a:t>1º tesoureiro: </a:t>
            </a:r>
            <a:r>
              <a:rPr lang="pt-BR" sz="1700" dirty="0"/>
              <a:t>Eng. Civil Fernanda </a:t>
            </a:r>
            <a:r>
              <a:rPr lang="pt-BR" sz="1700" dirty="0" err="1"/>
              <a:t>Feil</a:t>
            </a:r>
            <a:endParaRPr lang="pt-BR" sz="1700" dirty="0"/>
          </a:p>
          <a:p>
            <a:pPr fontAlgn="base"/>
            <a:r>
              <a:rPr lang="pt-BR" sz="1700" b="1" dirty="0"/>
              <a:t>2º tesoureiro: </a:t>
            </a:r>
            <a:r>
              <a:rPr lang="pt-BR" sz="1700" dirty="0"/>
              <a:t>Eng. Civil Matheus De Paris</a:t>
            </a:r>
          </a:p>
          <a:p>
            <a:pPr fontAlgn="base"/>
            <a:r>
              <a:rPr lang="pt-BR" sz="1700" b="1" dirty="0"/>
              <a:t>1ª secretário</a:t>
            </a:r>
            <a:r>
              <a:rPr lang="pt-BR" sz="1700" dirty="0"/>
              <a:t>: Arq. e Urb. </a:t>
            </a:r>
            <a:r>
              <a:rPr lang="pt-BR" sz="1700" dirty="0" err="1"/>
              <a:t>Patricia</a:t>
            </a:r>
            <a:r>
              <a:rPr lang="pt-BR" sz="1700" dirty="0"/>
              <a:t> Cassol Pereira</a:t>
            </a:r>
          </a:p>
          <a:p>
            <a:pPr fontAlgn="base"/>
            <a:r>
              <a:rPr lang="pt-BR" sz="1700" b="1" dirty="0"/>
              <a:t>2ª secretária</a:t>
            </a:r>
            <a:r>
              <a:rPr lang="pt-BR" sz="1700" dirty="0"/>
              <a:t>: Arq. e Urb. Eliane </a:t>
            </a:r>
            <a:r>
              <a:rPr lang="pt-BR" sz="1700" dirty="0" err="1"/>
              <a:t>Bigolin</a:t>
            </a:r>
            <a:endParaRPr lang="pt-BR" sz="1700" dirty="0"/>
          </a:p>
          <a:p>
            <a:pPr fontAlgn="base"/>
            <a:r>
              <a:rPr lang="pt-BR" sz="1700" b="1" dirty="0"/>
              <a:t>1º Suplente: </a:t>
            </a:r>
            <a:r>
              <a:rPr lang="pt-BR" sz="1700" dirty="0"/>
              <a:t>Arq. e Urb. </a:t>
            </a:r>
            <a:r>
              <a:rPr lang="pt-BR" sz="1700" dirty="0" err="1"/>
              <a:t>Jovani</a:t>
            </a:r>
            <a:r>
              <a:rPr lang="pt-BR" sz="1700" dirty="0"/>
              <a:t> </a:t>
            </a:r>
            <a:r>
              <a:rPr lang="pt-BR" sz="1700" dirty="0" err="1"/>
              <a:t>Bortoncello</a:t>
            </a:r>
            <a:endParaRPr lang="pt-BR" sz="1700" dirty="0"/>
          </a:p>
          <a:p>
            <a:pPr fontAlgn="base"/>
            <a:r>
              <a:rPr lang="pt-BR" sz="1700" b="1" dirty="0"/>
              <a:t>2º Suplente: </a:t>
            </a:r>
            <a:r>
              <a:rPr lang="pt-BR" sz="1700" dirty="0"/>
              <a:t>Arq. e Urb.  Veronica </a:t>
            </a:r>
            <a:r>
              <a:rPr lang="pt-BR" sz="1700" dirty="0" err="1"/>
              <a:t>Falcade</a:t>
            </a:r>
            <a:endParaRPr lang="pt-BR" sz="1700" dirty="0"/>
          </a:p>
          <a:p>
            <a:pPr fontAlgn="base"/>
            <a:r>
              <a:rPr lang="pt-BR" sz="1700" b="1" dirty="0"/>
              <a:t>3º Suplente: </a:t>
            </a:r>
            <a:r>
              <a:rPr lang="pt-BR" sz="1700" dirty="0"/>
              <a:t>Eng. Civil </a:t>
            </a:r>
            <a:r>
              <a:rPr lang="pt-BR" sz="1700" dirty="0" err="1"/>
              <a:t>Giorgia</a:t>
            </a:r>
            <a:r>
              <a:rPr lang="pt-BR" sz="1700" dirty="0"/>
              <a:t> Renata </a:t>
            </a:r>
            <a:r>
              <a:rPr lang="pt-BR" sz="1700" dirty="0" err="1"/>
              <a:t>Panizzi</a:t>
            </a:r>
            <a:endParaRPr lang="pt-BR" sz="1700" dirty="0"/>
          </a:p>
          <a:p>
            <a:pPr fontAlgn="base"/>
            <a:r>
              <a:rPr lang="pt-BR" sz="1700" b="1" dirty="0"/>
              <a:t>4º Suplente</a:t>
            </a:r>
            <a:r>
              <a:rPr lang="pt-BR" sz="1700" dirty="0"/>
              <a:t>: Arq. e Urb. Bernardo Henrique </a:t>
            </a:r>
            <a:r>
              <a:rPr lang="pt-BR" sz="1700" dirty="0" err="1"/>
              <a:t>Gehlen</a:t>
            </a:r>
            <a:endParaRPr lang="pt-BR" sz="1700" dirty="0"/>
          </a:p>
          <a:p>
            <a:pPr fontAlgn="base"/>
            <a:r>
              <a:rPr lang="pt-BR" sz="1700" b="1" dirty="0"/>
              <a:t>Comissão de eventos: </a:t>
            </a:r>
            <a:r>
              <a:rPr lang="pt-BR" sz="1700" dirty="0"/>
              <a:t>Arq. e Urb. </a:t>
            </a:r>
            <a:r>
              <a:rPr lang="pt-BR" sz="1700" dirty="0" err="1"/>
              <a:t>Josy</a:t>
            </a:r>
            <a:r>
              <a:rPr lang="pt-BR" sz="1700" dirty="0"/>
              <a:t> de Souza Nascimento</a:t>
            </a:r>
          </a:p>
          <a:p>
            <a:pPr fontAlgn="base"/>
            <a:r>
              <a:rPr lang="pt-BR" sz="1700" dirty="0"/>
              <a:t>Kelly </a:t>
            </a:r>
            <a:r>
              <a:rPr lang="pt-BR" sz="1700" dirty="0" err="1"/>
              <a:t>Perrufo</a:t>
            </a:r>
            <a:r>
              <a:rPr lang="pt-BR" sz="1700" dirty="0"/>
              <a:t> ( Desligada )</a:t>
            </a:r>
          </a:p>
          <a:p>
            <a:pPr fontAlgn="base"/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188640"/>
            <a:ext cx="8460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Diretoria</a:t>
            </a:r>
            <a:r>
              <a:rPr lang="pt-B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AEARV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2021/2022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99" y="1772816"/>
            <a:ext cx="4536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8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360040"/>
            <a:ext cx="8460432" cy="1052736"/>
          </a:xfrm>
        </p:spPr>
        <p:txBody>
          <a:bodyPr/>
          <a:lstStyle/>
          <a:p>
            <a:br>
              <a:rPr lang="pt-BR" sz="2400" dirty="0">
                <a:solidFill>
                  <a:srgbClr val="000000"/>
                </a:solidFill>
                <a:latin typeface="Calibri"/>
              </a:rPr>
            </a:br>
            <a:br>
              <a:rPr lang="pt-BR" sz="2400" dirty="0">
                <a:solidFill>
                  <a:srgbClr val="000000"/>
                </a:solidFill>
                <a:latin typeface="Calibri"/>
              </a:rPr>
            </a:br>
            <a:br>
              <a:rPr lang="pt-BR" sz="2400" dirty="0">
                <a:solidFill>
                  <a:srgbClr val="000000"/>
                </a:solidFill>
                <a:latin typeface="Calibri"/>
              </a:rPr>
            </a:br>
            <a:r>
              <a:rPr lang="pt-BR" sz="4000" dirty="0"/>
              <a:t>Planejamento estratégico 2015</a:t>
            </a:r>
            <a:br>
              <a:rPr lang="pt-BR" sz="2400" dirty="0">
                <a:solidFill>
                  <a:srgbClr val="000000"/>
                </a:solidFill>
                <a:latin typeface="Calibri"/>
              </a:rPr>
            </a:br>
            <a:r>
              <a:rPr lang="pt-BR" sz="2000" dirty="0">
                <a:solidFill>
                  <a:srgbClr val="000000"/>
                </a:solidFill>
                <a:latin typeface="Calibri"/>
              </a:rPr>
              <a:t>Presidente Eng. Civil Vinicius </a:t>
            </a:r>
            <a:r>
              <a:rPr lang="pt-BR" sz="2000" dirty="0" err="1">
                <a:solidFill>
                  <a:srgbClr val="000000"/>
                </a:solidFill>
                <a:latin typeface="Calibri"/>
              </a:rPr>
              <a:t>Peruffo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314700" y="386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705"/>
            <a:ext cx="8394394" cy="490226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181F869-B333-7BCD-C5CB-398BF9ACCD1C}"/>
              </a:ext>
            </a:extLst>
          </p:cNvPr>
          <p:cNvSpPr/>
          <p:nvPr/>
        </p:nvSpPr>
        <p:spPr>
          <a:xfrm>
            <a:off x="3275856" y="5301208"/>
            <a:ext cx="1617340" cy="21602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02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7EE6314-B2B0-A6AF-97E5-23D7AB06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6170"/>
            <a:ext cx="8460432" cy="546566"/>
          </a:xfrm>
        </p:spPr>
        <p:txBody>
          <a:bodyPr/>
          <a:lstStyle/>
          <a:p>
            <a:pPr algn="ctr"/>
            <a:r>
              <a:rPr lang="pt-BR" sz="4000" dirty="0"/>
              <a:t>Plano de Captação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EB502FC-7CA2-CDDD-12AB-2F9F8B3A0FE8}"/>
              </a:ext>
            </a:extLst>
          </p:cNvPr>
          <p:cNvSpPr txBox="1">
            <a:spLocks/>
          </p:cNvSpPr>
          <p:nvPr/>
        </p:nvSpPr>
        <p:spPr>
          <a:xfrm>
            <a:off x="899592" y="1412776"/>
            <a:ext cx="7056784" cy="15416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700" dirty="0"/>
              <a:t>Ação que pudesse atingir o nosso Público Alvo ( Eng. E Arq.)</a:t>
            </a:r>
          </a:p>
          <a:p>
            <a:pPr algn="just"/>
            <a:r>
              <a:rPr lang="pt-BR" sz="1700" dirty="0"/>
              <a:t>Mantivesse as linhas de pensamento da associação ( Conhecimento)</a:t>
            </a:r>
          </a:p>
          <a:p>
            <a:pPr algn="just"/>
            <a:r>
              <a:rPr lang="pt-BR" sz="1700" dirty="0"/>
              <a:t>Pudesse ser feita com os novos recursos disponíveis pelo CREA (Chamamentos)</a:t>
            </a:r>
          </a:p>
          <a:p>
            <a:pPr algn="just"/>
            <a:r>
              <a:rPr lang="pt-BR" sz="1700" dirty="0"/>
              <a:t>Fortalecer a “Marca” AEARV</a:t>
            </a:r>
          </a:p>
          <a:p>
            <a:pPr algn="just"/>
            <a:r>
              <a:rPr lang="pt-BR" sz="1700" dirty="0"/>
              <a:t>Aproximação com empresas do setor (mais arrecadação)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8B655B2-0AE4-C5BE-A359-40AAA799BB6F}"/>
              </a:ext>
            </a:extLst>
          </p:cNvPr>
          <p:cNvSpPr txBox="1">
            <a:spLocks/>
          </p:cNvSpPr>
          <p:nvPr/>
        </p:nvSpPr>
        <p:spPr>
          <a:xfrm>
            <a:off x="2843808" y="4077072"/>
            <a:ext cx="3168352" cy="546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SEMINÁRIO TÉCNICO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E1B126FE-70BC-81FF-201A-18DACAED7600}"/>
              </a:ext>
            </a:extLst>
          </p:cNvPr>
          <p:cNvSpPr/>
          <p:nvPr/>
        </p:nvSpPr>
        <p:spPr>
          <a:xfrm>
            <a:off x="4103948" y="357301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5A946971-63A7-889C-6777-F6ED64704F05}"/>
              </a:ext>
            </a:extLst>
          </p:cNvPr>
          <p:cNvSpPr/>
          <p:nvPr/>
        </p:nvSpPr>
        <p:spPr>
          <a:xfrm>
            <a:off x="4103948" y="522920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F9C0736-6F52-44F2-F8AE-B7A0D6405612}"/>
              </a:ext>
            </a:extLst>
          </p:cNvPr>
          <p:cNvSpPr txBox="1">
            <a:spLocks/>
          </p:cNvSpPr>
          <p:nvPr/>
        </p:nvSpPr>
        <p:spPr>
          <a:xfrm>
            <a:off x="2195736" y="4551630"/>
            <a:ext cx="4032448" cy="3895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pt-BR" sz="1700" dirty="0"/>
              <a:t>ADEQUAÇÃO NOMENCLATURA E ESCOPO</a:t>
            </a:r>
          </a:p>
          <a:p>
            <a:pPr marL="114300" indent="0" algn="just">
              <a:buNone/>
            </a:pPr>
            <a:endParaRPr lang="pt-BR" sz="17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C8761D1-1B77-461E-2B57-F7261F6394F1}"/>
              </a:ext>
            </a:extLst>
          </p:cNvPr>
          <p:cNvSpPr txBox="1">
            <a:spLocks/>
          </p:cNvSpPr>
          <p:nvPr/>
        </p:nvSpPr>
        <p:spPr>
          <a:xfrm>
            <a:off x="2663788" y="5834762"/>
            <a:ext cx="3168352" cy="546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CONGRESSO ESTADUAL</a:t>
            </a:r>
          </a:p>
        </p:txBody>
      </p:sp>
    </p:spTree>
    <p:extLst>
      <p:ext uri="{BB962C8B-B14F-4D97-AF65-F5344CB8AC3E}">
        <p14:creationId xmlns:p14="http://schemas.microsoft.com/office/powerpoint/2010/main" val="87020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67791" y="546513"/>
            <a:ext cx="40047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  <a:latin typeface="+mj-lt"/>
              </a:rPr>
              <a:t>I Congresso Estadual </a:t>
            </a:r>
          </a:p>
          <a:p>
            <a:r>
              <a:rPr lang="pt-BR" sz="2000" dirty="0">
                <a:solidFill>
                  <a:schemeClr val="tx2"/>
                </a:solidFill>
                <a:latin typeface="+mj-lt"/>
              </a:rPr>
              <a:t>AEARV – 2015</a:t>
            </a:r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59684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Tema: </a:t>
            </a:r>
            <a:r>
              <a:rPr lang="pt-BR" b="1" dirty="0"/>
              <a:t>Uma reflexão sustentável pela mudança</a:t>
            </a: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232682" y="546513"/>
            <a:ext cx="3527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  <a:latin typeface="+mj-lt"/>
              </a:rPr>
              <a:t>II Congresso Estadual </a:t>
            </a:r>
          </a:p>
          <a:p>
            <a:r>
              <a:rPr lang="pt-BR" sz="2000" dirty="0">
                <a:solidFill>
                  <a:schemeClr val="tx2"/>
                </a:solidFill>
                <a:latin typeface="+mj-lt"/>
              </a:rPr>
              <a:t>AEARV – 2016</a:t>
            </a:r>
          </a:p>
        </p:txBody>
      </p:sp>
      <p:sp>
        <p:nvSpPr>
          <p:cNvPr id="9" name="Retângulo 8"/>
          <p:cNvSpPr/>
          <p:nvPr/>
        </p:nvSpPr>
        <p:spPr>
          <a:xfrm>
            <a:off x="4119648" y="4983889"/>
            <a:ext cx="3640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Tema: </a:t>
            </a:r>
            <a:r>
              <a:rPr lang="pt-BR" b="1" dirty="0"/>
              <a:t>Urbanidades</a:t>
            </a:r>
            <a:r>
              <a:rPr lang="pt-BR" dirty="0"/>
              <a:t> </a:t>
            </a:r>
            <a:r>
              <a:rPr lang="pt-BR" b="1" dirty="0"/>
              <a:t>cidades para pessoas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" y="1249268"/>
            <a:ext cx="2748911" cy="47191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57" y="1269890"/>
            <a:ext cx="3867890" cy="36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3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55782"/>
            <a:ext cx="41044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  <a:latin typeface="+mj-lt"/>
              </a:rPr>
              <a:t>III Congresso Estadual </a:t>
            </a:r>
          </a:p>
          <a:p>
            <a:r>
              <a:rPr lang="pt-BR" sz="2000" dirty="0">
                <a:solidFill>
                  <a:schemeClr val="tx2"/>
                </a:solidFill>
                <a:latin typeface="+mj-lt"/>
              </a:rPr>
              <a:t>AEARV – 2017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1395" y="587561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Tema: </a:t>
            </a:r>
            <a:r>
              <a:rPr lang="pt-BR" b="1" dirty="0"/>
              <a:t>Coletividade – construções para o futuro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48058" y="367097"/>
            <a:ext cx="41044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  <a:latin typeface="+mj-lt"/>
              </a:rPr>
              <a:t>IV Congresso Estadual </a:t>
            </a:r>
          </a:p>
          <a:p>
            <a:r>
              <a:rPr lang="pt-BR" sz="2000" dirty="0">
                <a:solidFill>
                  <a:schemeClr val="tx2"/>
                </a:solidFill>
                <a:latin typeface="+mj-lt"/>
              </a:rPr>
              <a:t>AEARV – 2018</a:t>
            </a:r>
          </a:p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851920" y="5088016"/>
            <a:ext cx="512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Tema: </a:t>
            </a:r>
            <a:r>
              <a:rPr lang="pt-BR" b="1" dirty="0"/>
              <a:t>Conectando profissionais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69" y="1130042"/>
            <a:ext cx="4176464" cy="394044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2" y="1119771"/>
            <a:ext cx="2562456" cy="47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3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215</TotalTime>
  <Words>683</Words>
  <Application>Microsoft Office PowerPoint</Application>
  <PresentationFormat>Apresentação na tela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Century Schoolbook</vt:lpstr>
      <vt:lpstr>Adjacência</vt:lpstr>
      <vt:lpstr>Apresentação do PowerPoint</vt:lpstr>
      <vt:lpstr>Introdução</vt:lpstr>
      <vt:lpstr>Cadeiras nos conselhos municipais</vt:lpstr>
      <vt:lpstr>Apresentação do PowerPoint</vt:lpstr>
      <vt:lpstr> </vt:lpstr>
      <vt:lpstr>   Planejamento estratégico 2015 Presidente Eng. Civil Vinicius Peruffo  </vt:lpstr>
      <vt:lpstr>Plano de Captação</vt:lpstr>
      <vt:lpstr>Apresentação do PowerPoint</vt:lpstr>
      <vt:lpstr>Apresentação do PowerPoint</vt:lpstr>
      <vt:lpstr>Amadurecimento</vt:lpstr>
      <vt:lpstr>  V Congresso Estadual AEARV – 2022 </vt:lpstr>
      <vt:lpstr>Organização</vt:lpstr>
      <vt:lpstr>Patrocinadores e Apoiadores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Rob Da Fré</cp:lastModifiedBy>
  <cp:revision>17</cp:revision>
  <dcterms:created xsi:type="dcterms:W3CDTF">2022-09-08T15:39:21Z</dcterms:created>
  <dcterms:modified xsi:type="dcterms:W3CDTF">2022-09-09T01:25:46Z</dcterms:modified>
</cp:coreProperties>
</file>